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422" r:id="rId2"/>
    <p:sldId id="424" r:id="rId3"/>
    <p:sldId id="427" r:id="rId4"/>
    <p:sldId id="433" r:id="rId5"/>
    <p:sldId id="423" r:id="rId6"/>
    <p:sldId id="428" r:id="rId7"/>
    <p:sldId id="434" r:id="rId8"/>
    <p:sldId id="435" r:id="rId9"/>
    <p:sldId id="436" r:id="rId10"/>
    <p:sldId id="437" r:id="rId11"/>
    <p:sldId id="438" r:id="rId12"/>
    <p:sldId id="439" r:id="rId13"/>
    <p:sldId id="430" r:id="rId14"/>
    <p:sldId id="440" r:id="rId15"/>
    <p:sldId id="429" r:id="rId16"/>
    <p:sldId id="441" r:id="rId17"/>
    <p:sldId id="426" r:id="rId18"/>
    <p:sldId id="431" r:id="rId19"/>
    <p:sldId id="432" r:id="rId20"/>
    <p:sldId id="442" r:id="rId21"/>
    <p:sldId id="260" r:id="rId2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39" autoAdjust="0"/>
    <p:restoredTop sz="73688" autoAdjust="0"/>
  </p:normalViewPr>
  <p:slideViewPr>
    <p:cSldViewPr snapToGrid="0" showGuides="1">
      <p:cViewPr>
        <p:scale>
          <a:sx n="96" d="100"/>
          <a:sy n="96" d="100"/>
        </p:scale>
        <p:origin x="1688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26755-F235-4894-80FD-CD206805168D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6DEC4E-2C72-4AA4-BF83-677F3664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83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41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在分配</a:t>
            </a:r>
            <a:r>
              <a:rPr kumimoji="1" lang="en-US" altLang="zh-CN" dirty="0" smtClean="0"/>
              <a:t>Chunk</a:t>
            </a:r>
            <a:r>
              <a:rPr kumimoji="1" lang="zh-CN" altLang="en-US" dirty="0" smtClean="0"/>
              <a:t>中的</a:t>
            </a:r>
            <a:r>
              <a:rPr kumimoji="1" lang="en-US" altLang="zh-CN" dirty="0" smtClean="0"/>
              <a:t>block</a:t>
            </a:r>
            <a:r>
              <a:rPr kumimoji="1" lang="zh-CN" altLang="en-US" dirty="0" smtClean="0"/>
              <a:t>时，遵循</a:t>
            </a:r>
            <a:r>
              <a:rPr kumimoji="1" lang="en-US" altLang="zh-CN" dirty="0" smtClean="0"/>
              <a:t>FIFO</a:t>
            </a:r>
            <a:r>
              <a:rPr kumimoji="1" lang="zh-CN" altLang="en-US" dirty="0" smtClean="0"/>
              <a:t>原则，但有个阈值</a:t>
            </a:r>
            <a:r>
              <a:rPr kumimoji="1" lang="en-US" altLang="zh-CN" dirty="0" smtClean="0"/>
              <a:t>W</a:t>
            </a:r>
            <a:r>
              <a:rPr kumimoji="1" lang="zh-CN" altLang="en-US" dirty="0" smtClean="0"/>
              <a:t>，若这个</a:t>
            </a:r>
            <a:r>
              <a:rPr kumimoji="1" lang="en-US" altLang="zh-CN" dirty="0" smtClean="0"/>
              <a:t>Chunk</a:t>
            </a:r>
            <a:r>
              <a:rPr kumimoji="1" lang="zh-CN" altLang="en-US" dirty="0" smtClean="0"/>
              <a:t>中的总分配数超过这个</a:t>
            </a:r>
            <a:r>
              <a:rPr kumimoji="1" lang="en-US" altLang="zh-CN" dirty="0" smtClean="0"/>
              <a:t>W</a:t>
            </a:r>
            <a:r>
              <a:rPr kumimoji="1" lang="zh-CN" altLang="en-US" dirty="0" smtClean="0"/>
              <a:t>，则无法再分配，变为</a:t>
            </a:r>
            <a:r>
              <a:rPr kumimoji="1" lang="en-US" altLang="zh-CN" dirty="0" smtClean="0"/>
              <a:t>not-available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chunk</a:t>
            </a:r>
            <a:endParaRPr kumimoji="1" lang="zh-CN" altLang="en-US" baseline="0" dirty="0" smtClean="0"/>
          </a:p>
          <a:p>
            <a:endParaRPr kumimoji="1" lang="zh-CN" altLang="en-US" baseline="0" dirty="0" smtClean="0"/>
          </a:p>
          <a:p>
            <a:r>
              <a:rPr kumimoji="1" lang="zh-CN" altLang="en-US" dirty="0" smtClean="0"/>
              <a:t>在分配空间</a:t>
            </a:r>
            <a:r>
              <a:rPr kumimoji="1" lang="en-US" altLang="zh-CN" dirty="0" smtClean="0"/>
              <a:t>Chunk</a:t>
            </a:r>
            <a:r>
              <a:rPr kumimoji="1" lang="zh-CN" altLang="en-US" dirty="0" smtClean="0"/>
              <a:t>时，同样遵循</a:t>
            </a:r>
            <a:r>
              <a:rPr kumimoji="1" lang="en-US" altLang="zh-CN" dirty="0" smtClean="0"/>
              <a:t>FIFO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global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heap</a:t>
            </a:r>
            <a:r>
              <a:rPr kumimoji="1" lang="zh-CN" altLang="en-US" dirty="0" smtClean="0"/>
              <a:t>中分配时，用了以下两条策略。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94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90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143000" y="1543452"/>
            <a:ext cx="6858000" cy="208812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43000" y="4238514"/>
            <a:ext cx="6858000" cy="1516828"/>
          </a:xfrm>
        </p:spPr>
        <p:txBody>
          <a:bodyPr/>
          <a:lstStyle>
            <a:lvl1pPr marL="0" indent="0" algn="ctr">
              <a:buNone/>
              <a:defRPr sz="2000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 dirty="0" smtClean="0"/>
              <a:t>Click Here to Add Sub Title</a:t>
            </a:r>
          </a:p>
        </p:txBody>
      </p:sp>
    </p:spTree>
    <p:extLst>
      <p:ext uri="{BB962C8B-B14F-4D97-AF65-F5344CB8AC3E}">
        <p14:creationId xmlns:p14="http://schemas.microsoft.com/office/powerpoint/2010/main" val="2339229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zh-CN" dirty="0" smtClean="0"/>
              <a:t>Picture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1710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859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9727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9836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/>
          <p:cNvSpPr>
            <a:spLocks noGrp="1"/>
          </p:cNvSpPr>
          <p:nvPr>
            <p:ph sz="quarter" idx="13" hasCustomPrompt="1"/>
          </p:nvPr>
        </p:nvSpPr>
        <p:spPr>
          <a:xfrm>
            <a:off x="457200" y="1803862"/>
            <a:ext cx="8229600" cy="4292138"/>
          </a:xfrm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altLang="zh-CN" dirty="0" smtClean="0"/>
              <a:t>Click to change subhead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altLang="zh-CN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64824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0" y="4558554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en-US" altLang="zh-CN" sz="5400" baseline="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you!</a:t>
            </a:r>
            <a:endParaRPr lang="zh-CN" altLang="en-US" sz="5400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86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82879" y="222068"/>
            <a:ext cx="8647611" cy="10080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447675" indent="-447675">
              <a:lnSpc>
                <a:spcPct val="100000"/>
              </a:lnSpc>
              <a:spcAft>
                <a:spcPts val="1200"/>
              </a:spcAft>
              <a:buClrTx/>
              <a:buSzPct val="75000"/>
              <a:buFont typeface="Wingdings" panose="05000000000000000000" pitchFamily="2" charset="2"/>
              <a:buChar char="q"/>
              <a:defRPr sz="3200" baseline="0"/>
            </a:lvl1pPr>
            <a:lvl2pPr marL="808038" indent="-465138">
              <a:lnSpc>
                <a:spcPct val="100000"/>
              </a:lnSpc>
              <a:spcAft>
                <a:spcPts val="600"/>
              </a:spcAft>
              <a:buSzPct val="80000"/>
              <a:buFont typeface="Wingdings" panose="05000000000000000000" pitchFamily="2" charset="2"/>
              <a:buChar char="m"/>
              <a:defRPr sz="2800">
                <a:solidFill>
                  <a:schemeClr val="tx2"/>
                </a:solidFill>
              </a:defRPr>
            </a:lvl2pPr>
            <a:lvl3pPr marL="985838" indent="-300038">
              <a:buSzPct val="80000"/>
              <a:buFont typeface="Wingdings" panose="05000000000000000000" pitchFamily="2" charset="2"/>
              <a:buChar char="ü"/>
              <a:defRPr sz="2000" baseline="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 sz="2400">
                <a:solidFill>
                  <a:schemeClr val="tx1"/>
                </a:solidFill>
              </a:defRPr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44575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834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471487" y="1536556"/>
            <a:ext cx="3960000" cy="4610572"/>
          </a:xfrm>
        </p:spPr>
        <p:txBody>
          <a:bodyPr/>
          <a:lstStyle>
            <a:lvl1pPr marL="447675" indent="-447675">
              <a:spcAft>
                <a:spcPts val="1200"/>
              </a:spcAft>
              <a:buFont typeface="Wingdings" panose="05000000000000000000" pitchFamily="2" charset="2"/>
              <a:buChar char="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870490" y="1536556"/>
            <a:ext cx="3960000" cy="4610572"/>
          </a:xfrm>
        </p:spPr>
        <p:txBody>
          <a:bodyPr/>
          <a:lstStyle>
            <a:lvl1pPr marL="447675" indent="-447675">
              <a:spcBef>
                <a:spcPts val="1200"/>
              </a:spcBef>
              <a:buFont typeface="Wingdings" panose="05000000000000000000" pitchFamily="2" charset="2"/>
              <a:buChar char="m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3164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17944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372541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7147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6013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8722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784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750423"/>
            <a:ext cx="7886700" cy="4426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 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3725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2400" smtClean="0"/>
            </a:lvl1pPr>
          </a:lstStyle>
          <a:p>
            <a:pPr algn="r"/>
            <a:fld id="{A5E75403-9E37-4A6F-B8FD-80564EF0345E}" type="slidenum">
              <a:rPr lang="en-US" altLang="zh-CN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14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2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4000" b="1" kern="1200" baseline="0">
          <a:solidFill>
            <a:schemeClr val="tx2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447675" indent="-447675" algn="l" defTabSz="6858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SzPct val="80000"/>
        <a:buFont typeface="Wingdings" panose="05000000000000000000" pitchFamily="2" charset="2"/>
        <a:buChar char="p"/>
        <a:defRPr sz="32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25475" indent="-282575" algn="l" defTabSz="6858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SzPct val="85000"/>
        <a:buFont typeface="Wingdings" panose="05000000000000000000" pitchFamily="2" charset="2"/>
        <a:buChar char="m"/>
        <a:defRPr sz="2800" kern="1200" baseline="0">
          <a:solidFill>
            <a:schemeClr val="tx2"/>
          </a:solidFill>
          <a:latin typeface="+mn-lt"/>
          <a:ea typeface="+mn-ea"/>
          <a:cs typeface="Segoe UI" panose="020B0502040204020203" pitchFamily="34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Wingdings" panose="05000000000000000000" pitchFamily="2" charset="2"/>
        <a:buChar char="ü"/>
        <a:defRPr sz="20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38545" y="1549385"/>
            <a:ext cx="8866909" cy="2088121"/>
          </a:xfrm>
        </p:spPr>
        <p:txBody>
          <a:bodyPr/>
          <a:lstStyle/>
          <a:p>
            <a:r>
              <a:rPr lang="en-US" altLang="zh-CN" b="0" dirty="0" err="1"/>
              <a:t>Wamalloc</a:t>
            </a:r>
            <a:r>
              <a:rPr lang="en-US" altLang="zh-CN" b="0" dirty="0"/>
              <a:t>: An Efficient Wear-Aware Allocator for Non-Volatile Memory </a:t>
            </a:r>
            <a:endParaRPr lang="en-US" altLang="zh-CN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Jiashun</a:t>
            </a:r>
            <a:r>
              <a:rPr lang="en-US" altLang="zh-CN" dirty="0"/>
              <a:t> Zhu, </a:t>
            </a:r>
            <a:r>
              <a:rPr lang="en-US" altLang="zh-CN" dirty="0" err="1"/>
              <a:t>Sumin</a:t>
            </a:r>
            <a:r>
              <a:rPr lang="en-US" altLang="zh-CN" dirty="0"/>
              <a:t> Li, </a:t>
            </a:r>
            <a:r>
              <a:rPr lang="en-US" altLang="zh-CN" dirty="0" err="1"/>
              <a:t>Linpeng</a:t>
            </a:r>
            <a:r>
              <a:rPr lang="en-US" altLang="zh-CN" dirty="0"/>
              <a:t> Huang </a:t>
            </a:r>
            <a:endParaRPr lang="en-US" altLang="zh-CN" dirty="0" smtClean="0"/>
          </a:p>
          <a:p>
            <a:r>
              <a:rPr lang="en-US" altLang="zh-CN" i="1" dirty="0"/>
              <a:t>Department of Computer Science and Engineering </a:t>
            </a:r>
            <a:endParaRPr lang="en-US" altLang="zh-CN" dirty="0"/>
          </a:p>
          <a:p>
            <a:r>
              <a:rPr lang="en-US" dirty="0" smtClean="0"/>
              <a:t>Shanghai Jiao Tong University</a:t>
            </a:r>
            <a:endParaRPr 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294967295"/>
          </p:nvPr>
        </p:nvSpPr>
        <p:spPr>
          <a:xfrm>
            <a:off x="6770688" y="6356350"/>
            <a:ext cx="2373312" cy="365125"/>
          </a:xfrm>
        </p:spPr>
        <p:txBody>
          <a:bodyPr/>
          <a:lstStyle/>
          <a:p>
            <a:fld id="{A5E75403-9E37-4A6F-B8FD-80564EF0345E}" type="slidenum">
              <a:rPr lang="en-US" altLang="zh-CN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74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State Transition of Chunk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10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13" y="1409456"/>
            <a:ext cx="6939228" cy="476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388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Local Heap Structure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11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118" y="1836078"/>
            <a:ext cx="8270372" cy="30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50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Global Heap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750423"/>
            <a:ext cx="8396080" cy="4426540"/>
          </a:xfrm>
        </p:spPr>
        <p:txBody>
          <a:bodyPr/>
          <a:lstStyle/>
          <a:p>
            <a:r>
              <a:rPr lang="en-US" altLang="zh-CN" dirty="0"/>
              <a:t>Global heap maintains the whole memory chunks obtained from operating system. </a:t>
            </a:r>
            <a:endParaRPr lang="en-US" altLang="zh-CN" dirty="0" smtClean="0"/>
          </a:p>
          <a:p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12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602" y="3373505"/>
            <a:ext cx="6747193" cy="190085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78345" y="5211758"/>
            <a:ext cx="21483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Global heap structure</a:t>
            </a:r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518434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13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Design of </a:t>
            </a:r>
            <a:r>
              <a:rPr lang="en-US" dirty="0" err="1" smtClean="0">
                <a:solidFill>
                  <a:schemeClr val="tx1"/>
                </a:solidFill>
              </a:rPr>
              <a:t>Wamalloc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内容占位符 4"/>
          <p:cNvSpPr txBox="1">
            <a:spLocks/>
          </p:cNvSpPr>
          <p:nvPr/>
        </p:nvSpPr>
        <p:spPr>
          <a:xfrm>
            <a:off x="628650" y="1750423"/>
            <a:ext cx="8396080" cy="4690134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Use different wear-leveling policy in different level:</a:t>
            </a:r>
            <a:endParaRPr lang="en-US" b="1" dirty="0" smtClean="0"/>
          </a:p>
          <a:p>
            <a:pPr lvl="1"/>
            <a:r>
              <a:rPr lang="en-US" altLang="zh-CN" i="1" dirty="0"/>
              <a:t>In block level: </a:t>
            </a:r>
            <a:r>
              <a:rPr lang="en-US" altLang="zh-CN" dirty="0" smtClean="0"/>
              <a:t>FIFO queue is enough </a:t>
            </a:r>
          </a:p>
          <a:p>
            <a:pPr lvl="1"/>
            <a:r>
              <a:rPr lang="en-US" altLang="zh-CN" i="1" dirty="0"/>
              <a:t>In local heap </a:t>
            </a:r>
            <a:r>
              <a:rPr lang="en-US" altLang="zh-CN" i="1" dirty="0" smtClean="0"/>
              <a:t>level: </a:t>
            </a:r>
          </a:p>
          <a:p>
            <a:pPr lvl="2"/>
            <a:r>
              <a:rPr lang="en-US" altLang="zh-CN" i="1" dirty="0" smtClean="0"/>
              <a:t>FIFO queue is enough</a:t>
            </a:r>
          </a:p>
          <a:p>
            <a:pPr lvl="2"/>
            <a:r>
              <a:rPr lang="en-US" altLang="zh-CN" i="1" dirty="0" smtClean="0"/>
              <a:t>Use waiting chunk first, then clean chunk</a:t>
            </a:r>
          </a:p>
          <a:p>
            <a:pPr lvl="2"/>
            <a:r>
              <a:rPr lang="en-US" altLang="zh-CN" i="1" dirty="0" smtClean="0"/>
              <a:t>Add a wear-aware count, if reaches threshold, then not available, ready to return to global heal</a:t>
            </a:r>
          </a:p>
          <a:p>
            <a:pPr lvl="1"/>
            <a:r>
              <a:rPr lang="en-US" altLang="zh-CN" i="1" dirty="0"/>
              <a:t>In global heap level </a:t>
            </a:r>
            <a:r>
              <a:rPr lang="en-US" altLang="zh-CN" i="1" dirty="0" smtClean="0"/>
              <a:t>:</a:t>
            </a:r>
          </a:p>
          <a:p>
            <a:pPr lvl="2"/>
            <a:r>
              <a:rPr lang="en-US" altLang="zh-CN" dirty="0"/>
              <a:t>A </a:t>
            </a:r>
            <a:r>
              <a:rPr lang="en-US" altLang="zh-CN" dirty="0" err="1" smtClean="0"/>
              <a:t>minheap</a:t>
            </a:r>
            <a:r>
              <a:rPr lang="en-US" altLang="zh-CN" dirty="0" smtClean="0"/>
              <a:t> </a:t>
            </a:r>
            <a:r>
              <a:rPr lang="en-US" altLang="zh-CN" dirty="0"/>
              <a:t>is used to implement the priority </a:t>
            </a:r>
            <a:r>
              <a:rPr lang="en-US" altLang="zh-CN" dirty="0" smtClean="0"/>
              <a:t>queue to find the chunk of  the minimum allocation time.  </a:t>
            </a:r>
          </a:p>
          <a:p>
            <a:pPr lvl="2"/>
            <a:r>
              <a:rPr lang="en-US" altLang="zh-CN" dirty="0"/>
              <a:t>Chunks are not moved to global pool synchronously, instead, the real action is taken under the ground </a:t>
            </a:r>
            <a:r>
              <a:rPr lang="en-US" altLang="zh-CN" dirty="0" smtClean="0"/>
              <a:t>asynchronously 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7009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14</a:t>
            </a:fld>
            <a:endParaRPr lang="zh-CN" altLang="en-US"/>
          </a:p>
        </p:txBody>
      </p:sp>
      <p:sp>
        <p:nvSpPr>
          <p:cNvPr id="4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Allocation/</a:t>
            </a:r>
            <a:r>
              <a:rPr lang="en-US" altLang="zh-CN" dirty="0"/>
              <a:t>Deallocation </a:t>
            </a:r>
            <a:br>
              <a:rPr lang="en-US" altLang="zh-CN" dirty="0"/>
            </a:br>
            <a:r>
              <a:rPr lang="en-US" altLang="zh-CN" dirty="0"/>
              <a:t> </a:t>
            </a:r>
            <a:r>
              <a:rPr lang="en-US" altLang="zh-CN" dirty="0" smtClean="0"/>
              <a:t>Algorithm </a:t>
            </a:r>
            <a:r>
              <a:rPr lang="en-US" dirty="0" smtClean="0"/>
              <a:t>of </a:t>
            </a:r>
            <a:r>
              <a:rPr lang="en-US" dirty="0" err="1" smtClean="0"/>
              <a:t>Wamalloc</a:t>
            </a:r>
            <a:endParaRPr lang="en-US" dirty="0"/>
          </a:p>
        </p:txBody>
      </p:sp>
      <p:sp>
        <p:nvSpPr>
          <p:cNvPr id="5" name="内容占位符 4"/>
          <p:cNvSpPr txBox="1">
            <a:spLocks/>
          </p:cNvSpPr>
          <p:nvPr/>
        </p:nvSpPr>
        <p:spPr>
          <a:xfrm>
            <a:off x="628650" y="175042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Allocation policy:</a:t>
            </a:r>
          </a:p>
          <a:p>
            <a:pPr lvl="1"/>
            <a:r>
              <a:rPr lang="en-US" altLang="zh-CN" dirty="0" smtClean="0"/>
              <a:t> use size get the size class, then use the size class current find the in-use chunk to allocate block</a:t>
            </a:r>
          </a:p>
          <a:p>
            <a:pPr lvl="1"/>
            <a:r>
              <a:rPr lang="en-US" altLang="zh-CN" dirty="0" smtClean="0"/>
              <a:t> if full, then look for a waiting/clean chunk</a:t>
            </a:r>
          </a:p>
          <a:p>
            <a:pPr lvl="1"/>
            <a:r>
              <a:rPr lang="en-US" altLang="zh-CN" dirty="0"/>
              <a:t> </a:t>
            </a:r>
            <a:r>
              <a:rPr lang="en-US" altLang="zh-CN" dirty="0" smtClean="0"/>
              <a:t>otherwise ask for chunk from global heap</a:t>
            </a:r>
          </a:p>
          <a:p>
            <a:r>
              <a:rPr lang="en-US" altLang="zh-CN" dirty="0" err="1" smtClean="0"/>
              <a:t>Deallocation</a:t>
            </a:r>
            <a:r>
              <a:rPr lang="en-US" altLang="zh-CN" dirty="0" smtClean="0"/>
              <a:t> policy:</a:t>
            </a:r>
          </a:p>
          <a:p>
            <a:pPr lvl="1"/>
            <a:r>
              <a:rPr lang="en-US" altLang="zh-CN" dirty="0" smtClean="0"/>
              <a:t>put the memory block into per-chunk list</a:t>
            </a:r>
          </a:p>
          <a:p>
            <a:pPr lvl="1"/>
            <a:r>
              <a:rPr lang="en-US" altLang="zh-CN" dirty="0" smtClean="0"/>
              <a:t>If clean, then move the chunk to clean list</a:t>
            </a: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95371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15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r>
              <a:rPr lang="en-US" altLang="zh-CN" dirty="0" err="1"/>
              <a:t>Pseudocode</a:t>
            </a:r>
            <a:r>
              <a:rPr lang="en-US" altLang="zh-CN" dirty="0" smtClean="0"/>
              <a:t> </a:t>
            </a:r>
            <a:r>
              <a:rPr lang="en-US" dirty="0" smtClean="0"/>
              <a:t>of </a:t>
            </a:r>
            <a:r>
              <a:rPr lang="en-US" dirty="0" err="1" smtClean="0"/>
              <a:t>Wamalloc</a:t>
            </a:r>
            <a:endParaRPr 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981" y="1443709"/>
            <a:ext cx="3911600" cy="2349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43709"/>
            <a:ext cx="4996109" cy="491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16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Evaluation</a:t>
            </a:r>
            <a:endParaRPr kumimoji="1" lang="zh-CN" altLang="en-US" dirty="0"/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75042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We have implemented </a:t>
            </a:r>
            <a:r>
              <a:rPr lang="en-US" altLang="zh-CN" dirty="0" err="1" smtClean="0"/>
              <a:t>Wamalloc</a:t>
            </a:r>
            <a:r>
              <a:rPr lang="en-US" altLang="zh-CN" dirty="0" smtClean="0"/>
              <a:t> and evaluated its performance on:</a:t>
            </a:r>
          </a:p>
          <a:p>
            <a:pPr lvl="1"/>
            <a:r>
              <a:rPr lang="en-US" altLang="zh-CN" dirty="0" smtClean="0"/>
              <a:t>wear-leveling against </a:t>
            </a:r>
            <a:r>
              <a:rPr lang="en-US" altLang="zh-CN" dirty="0" err="1" smtClean="0"/>
              <a:t>NVMalloc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allocation performance against </a:t>
            </a:r>
            <a:r>
              <a:rPr lang="en-US" altLang="zh-CN" dirty="0" err="1" smtClean="0"/>
              <a:t>NVMalloc</a:t>
            </a:r>
            <a:r>
              <a:rPr lang="en-US" altLang="zh-CN" dirty="0" smtClean="0"/>
              <a:t> and </a:t>
            </a:r>
            <a:r>
              <a:rPr lang="en-US" altLang="zh-CN" dirty="0" err="1"/>
              <a:t>g</a:t>
            </a:r>
            <a:r>
              <a:rPr lang="en-US" altLang="zh-CN" dirty="0" err="1" smtClean="0"/>
              <a:t>libc</a:t>
            </a:r>
            <a:endParaRPr lang="en-US" altLang="zh-CN" dirty="0" smtClean="0"/>
          </a:p>
          <a:p>
            <a:pPr lvl="1"/>
            <a:r>
              <a:rPr lang="en-US" altLang="zh-CN" dirty="0"/>
              <a:t>t</a:t>
            </a:r>
            <a:r>
              <a:rPr lang="en-US" altLang="zh-CN" dirty="0" smtClean="0"/>
              <a:t>otal memory usage against </a:t>
            </a:r>
            <a:r>
              <a:rPr lang="en-US" altLang="zh-CN" dirty="0" err="1" smtClean="0"/>
              <a:t>NVMalloc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382596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17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wear-leveling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" y="1887802"/>
            <a:ext cx="4221670" cy="29889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06" y="1887802"/>
            <a:ext cx="4325089" cy="308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8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18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allocation performance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5" y="1961322"/>
            <a:ext cx="4623132" cy="300900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727" y="1961322"/>
            <a:ext cx="4209233" cy="303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19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total memory usage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9213"/>
            <a:ext cx="4638261" cy="327434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812" y="1709213"/>
            <a:ext cx="4373166" cy="314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Introduction </a:t>
            </a: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Motivations</a:t>
            </a: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Design and implementation of </a:t>
            </a:r>
            <a:r>
              <a:rPr lang="en-US" altLang="zh-CN" sz="3200" dirty="0" err="1" smtClean="0">
                <a:solidFill>
                  <a:schemeClr val="tx1"/>
                </a:solidFill>
              </a:rPr>
              <a:t>Wamalloc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Evaluation</a:t>
            </a: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Conclusion</a:t>
            </a: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03024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20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Conclusion</a:t>
            </a:r>
            <a:endParaRPr kumimoji="1" lang="zh-CN" altLang="en-US" dirty="0"/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448143"/>
            <a:ext cx="8201840" cy="4690134"/>
          </a:xfrm>
          <a:prstGeom prst="rect">
            <a:avLst/>
          </a:prstGeom>
        </p:spPr>
        <p:txBody>
          <a:bodyPr>
            <a:no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In this paper, we observe the fact that no NVM </a:t>
            </a:r>
            <a:r>
              <a:rPr lang="en-US" altLang="zh-CN" sz="2400" dirty="0" smtClean="0"/>
              <a:t>allocators </a:t>
            </a:r>
            <a:r>
              <a:rPr lang="en-US" altLang="zh-CN" sz="2400" dirty="0"/>
              <a:t>at the time of writing can provide both an accurate wear-leveling policy and a good allocation performance </a:t>
            </a:r>
            <a:r>
              <a:rPr lang="en-US" altLang="zh-CN" sz="2400" dirty="0" smtClean="0"/>
              <a:t>simultaneously.</a:t>
            </a:r>
          </a:p>
          <a:p>
            <a:r>
              <a:rPr lang="en-US" altLang="zh-CN" sz="2400" dirty="0" smtClean="0"/>
              <a:t>Based </a:t>
            </a:r>
            <a:r>
              <a:rPr lang="en-US" altLang="zh-CN" sz="2400" dirty="0"/>
              <a:t>on the observation, we propose an efficient wear-aware NVM allocator, </a:t>
            </a:r>
            <a:r>
              <a:rPr lang="en-US" altLang="zh-CN" sz="2400" dirty="0" err="1"/>
              <a:t>Wamalloc</a:t>
            </a:r>
            <a:r>
              <a:rPr lang="en-US" altLang="zh-CN" sz="2400" dirty="0"/>
              <a:t>, which uses a thread-cache memory architecture causing nearly no lock contention in critical path, and an elaborate hybrid </a:t>
            </a:r>
            <a:r>
              <a:rPr lang="en-US" altLang="zh-CN" sz="2400" dirty="0" smtClean="0"/>
              <a:t>wear-leveling </a:t>
            </a:r>
            <a:r>
              <a:rPr lang="en-US" altLang="zh-CN" sz="2400" dirty="0"/>
              <a:t>policy to improve the lifetime of NVM. </a:t>
            </a:r>
            <a:endParaRPr lang="en-US" altLang="zh-CN" sz="2400" dirty="0" smtClean="0"/>
          </a:p>
          <a:p>
            <a:r>
              <a:rPr lang="en-US" altLang="zh-CN" sz="2400" dirty="0" smtClean="0"/>
              <a:t>The experimental </a:t>
            </a:r>
            <a:r>
              <a:rPr lang="en-US" altLang="zh-CN" sz="2400" dirty="0"/>
              <a:t>results show that </a:t>
            </a:r>
            <a:r>
              <a:rPr lang="en-US" altLang="zh-CN" sz="2400" dirty="0" err="1"/>
              <a:t>Wamalloc</a:t>
            </a:r>
            <a:r>
              <a:rPr lang="en-US" altLang="zh-CN" sz="2400" dirty="0"/>
              <a:t> outperforms </a:t>
            </a:r>
            <a:r>
              <a:rPr lang="en-US" altLang="zh-CN" sz="2400" dirty="0" err="1"/>
              <a:t>NVMalloc</a:t>
            </a:r>
            <a:r>
              <a:rPr lang="en-US" altLang="zh-CN" sz="2400" dirty="0"/>
              <a:t> in terms of wear-leveling policy, total memory consumption and allocation performance. </a:t>
            </a:r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1305433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7200" dirty="0" smtClean="0"/>
              <a:t>Thank you</a:t>
            </a:r>
            <a:endParaRPr lang="zh-CN" altLang="en-US" sz="7200" dirty="0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Q &amp; A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3331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Emerging NVM Technology</a:t>
            </a:r>
            <a:endParaRPr lang="en-US" sz="36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3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724332" y="3693651"/>
            <a:ext cx="3131507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anchor="ctr" anchorCtr="0">
            <a:noAutofit/>
          </a:bodyPr>
          <a:lstStyle/>
          <a:p>
            <a:pPr marL="0" lvl="1" algn="ctr"/>
            <a:r>
              <a:rPr lang="en-US" dirty="0" smtClean="0"/>
              <a:t>Comparable </a:t>
            </a:r>
            <a:r>
              <a:rPr lang="en-US" dirty="0"/>
              <a:t>access speed </a:t>
            </a:r>
            <a:r>
              <a:rPr lang="en-US" dirty="0" smtClean="0"/>
              <a:t>as DRAM</a:t>
            </a:r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935523" y="3711075"/>
            <a:ext cx="314293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anchor="ctr" anchorCtr="0">
            <a:noAutofit/>
          </a:bodyPr>
          <a:lstStyle/>
          <a:p>
            <a:pPr marL="0" lvl="1" algn="ctr"/>
            <a:r>
              <a:rPr lang="en-US" dirty="0"/>
              <a:t>Byte </a:t>
            </a:r>
            <a:r>
              <a:rPr lang="en-US" dirty="0" smtClean="0"/>
              <a:t>addressability</a:t>
            </a:r>
            <a:endParaRPr lang="en-US" dirty="0"/>
          </a:p>
        </p:txBody>
      </p:sp>
      <p:sp>
        <p:nvSpPr>
          <p:cNvPr id="10" name="矩形 9"/>
          <p:cNvSpPr/>
          <p:nvPr/>
        </p:nvSpPr>
        <p:spPr>
          <a:xfrm>
            <a:off x="3218011" y="3147728"/>
            <a:ext cx="22541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en-US" sz="2400" b="1" dirty="0" smtClean="0"/>
              <a:t>Key Features</a:t>
            </a:r>
            <a:endParaRPr lang="en-US" sz="2400" b="1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801" y="1507633"/>
            <a:ext cx="1552771" cy="101539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" name="文本框 12"/>
          <p:cNvSpPr txBox="1"/>
          <p:nvPr/>
        </p:nvSpPr>
        <p:spPr>
          <a:xfrm>
            <a:off x="1883234" y="2576448"/>
            <a:ext cx="6319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PCM</a:t>
            </a:r>
            <a:endParaRPr lang="en-US" sz="1600" dirty="0"/>
          </a:p>
        </p:txBody>
      </p:sp>
      <p:pic>
        <p:nvPicPr>
          <p:cNvPr id="1028" name="Picture 4" descr="STT-RAM 的图像结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541" y="1527481"/>
            <a:ext cx="1471584" cy="101539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/>
          <p:cNvSpPr txBox="1"/>
          <p:nvPr/>
        </p:nvSpPr>
        <p:spPr>
          <a:xfrm>
            <a:off x="4172739" y="2576448"/>
            <a:ext cx="11031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STT-RAM</a:t>
            </a:r>
            <a:endParaRPr lang="en-US" sz="1600" dirty="0"/>
          </a:p>
        </p:txBody>
      </p:sp>
      <p:pic>
        <p:nvPicPr>
          <p:cNvPr id="1030" name="Picture 6" descr="http://tse1.mm.bing.net/th?&amp;id=OIP.Mde45ea3c2a780ccc02ebc70966f73e74o0&amp;w=300&amp;h=174&amp;c=0&amp;pid=1.9&amp;rs=0&amp;p=0&amp;r=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7857" y="1507634"/>
            <a:ext cx="1372599" cy="101539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/>
          <p:cNvSpPr txBox="1"/>
          <p:nvPr/>
        </p:nvSpPr>
        <p:spPr>
          <a:xfrm>
            <a:off x="6423552" y="2604488"/>
            <a:ext cx="9012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ReRAM</a:t>
            </a:r>
            <a:endParaRPr lang="en-US" sz="1600" dirty="0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107" y="4529016"/>
            <a:ext cx="721995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3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NVM in Memory System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655" y="2048959"/>
            <a:ext cx="4841586" cy="305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08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749086" cy="1008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Motivation for a New Allocator for NVM</a:t>
            </a:r>
            <a:endParaRPr 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28650" y="1750423"/>
            <a:ext cx="7998515" cy="4690134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Big data era is calling for </a:t>
            </a:r>
            <a:r>
              <a:rPr lang="en-US" b="1" dirty="0" smtClean="0"/>
              <a:t>in-memory computing</a:t>
            </a:r>
          </a:p>
          <a:p>
            <a:pPr lvl="1"/>
            <a:r>
              <a:rPr lang="en-US" dirty="0" smtClean="0"/>
              <a:t>In memory computing: all </a:t>
            </a:r>
            <a:r>
              <a:rPr lang="en-US" dirty="0"/>
              <a:t>information is initially loaded into memory </a:t>
            </a:r>
            <a:r>
              <a:rPr lang="en-US" dirty="0" smtClean="0"/>
              <a:t>RAM</a:t>
            </a:r>
          </a:p>
          <a:p>
            <a:pPr lvl="1"/>
            <a:r>
              <a:rPr lang="en-US" dirty="0" smtClean="0"/>
              <a:t>To support better real-time business intelligence</a:t>
            </a:r>
          </a:p>
          <a:p>
            <a:r>
              <a:rPr lang="en-US" dirty="0" smtClean="0"/>
              <a:t>Memory Allocators have been </a:t>
            </a:r>
            <a:r>
              <a:rPr lang="en-US" b="1" dirty="0" smtClean="0">
                <a:solidFill>
                  <a:schemeClr val="accent2"/>
                </a:solidFill>
              </a:rPr>
              <a:t>a key component </a:t>
            </a:r>
            <a:r>
              <a:rPr lang="en-US" dirty="0" smtClean="0"/>
              <a:t>of system software, making a significant impact on system performance</a:t>
            </a:r>
          </a:p>
          <a:p>
            <a:r>
              <a:rPr lang="en-US" b="1" dirty="0" smtClean="0">
                <a:solidFill>
                  <a:schemeClr val="accent2"/>
                </a:solidFill>
              </a:rPr>
              <a:t>The unique features </a:t>
            </a:r>
            <a:r>
              <a:rPr lang="en-US" dirty="0" smtClean="0"/>
              <a:t>of emerging NVM bring new opportunities for Memory Allocators:</a:t>
            </a:r>
          </a:p>
          <a:p>
            <a:pPr lvl="1"/>
            <a:r>
              <a:rPr lang="en-US" dirty="0" smtClean="0"/>
              <a:t>Very high access speed</a:t>
            </a:r>
          </a:p>
          <a:p>
            <a:pPr lvl="1"/>
            <a:r>
              <a:rPr lang="en-US" altLang="zh-CN" dirty="0"/>
              <a:t>Wear </a:t>
            </a:r>
            <a:r>
              <a:rPr lang="en-US" altLang="zh-CN" dirty="0" smtClean="0"/>
              <a:t>Leveling issues</a:t>
            </a:r>
            <a:endParaRPr lang="en-US" altLang="zh-CN" sz="3200" b="1" dirty="0">
              <a:solidFill>
                <a:schemeClr val="accent2"/>
              </a:solidFill>
            </a:endParaRPr>
          </a:p>
          <a:p>
            <a:r>
              <a:rPr lang="en-US" altLang="zh-CN" dirty="0"/>
              <a:t>N</a:t>
            </a:r>
            <a:r>
              <a:rPr lang="en-US" altLang="zh-CN" dirty="0" smtClean="0"/>
              <a:t>one </a:t>
            </a:r>
            <a:r>
              <a:rPr lang="en-US" altLang="zh-CN" dirty="0"/>
              <a:t>of </a:t>
            </a:r>
            <a:r>
              <a:rPr lang="en-US" altLang="zh-CN" dirty="0" smtClean="0"/>
              <a:t>the current </a:t>
            </a:r>
            <a:r>
              <a:rPr lang="en-US" altLang="zh-CN" dirty="0"/>
              <a:t>a</a:t>
            </a:r>
            <a:r>
              <a:rPr lang="en-US" altLang="zh-CN" dirty="0" smtClean="0"/>
              <a:t>llocators </a:t>
            </a:r>
            <a:r>
              <a:rPr lang="en-US" altLang="zh-CN" dirty="0"/>
              <a:t>can provide both an </a:t>
            </a:r>
            <a:r>
              <a:rPr lang="en-US" altLang="zh-CN" b="1" dirty="0">
                <a:solidFill>
                  <a:schemeClr val="accent2"/>
                </a:solidFill>
              </a:rPr>
              <a:t>accurate </a:t>
            </a:r>
            <a:r>
              <a:rPr lang="en-US" altLang="zh-CN" dirty="0"/>
              <a:t>wear-leveling policy and a </a:t>
            </a:r>
            <a:r>
              <a:rPr lang="en-US" altLang="zh-CN" b="1" dirty="0">
                <a:solidFill>
                  <a:schemeClr val="accent2"/>
                </a:solidFill>
              </a:rPr>
              <a:t>good allocation performance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/>
              <a:t>simultaneously. </a:t>
            </a:r>
          </a:p>
        </p:txBody>
      </p:sp>
    </p:spTree>
    <p:extLst>
      <p:ext uri="{BB962C8B-B14F-4D97-AF65-F5344CB8AC3E}">
        <p14:creationId xmlns:p14="http://schemas.microsoft.com/office/powerpoint/2010/main" val="188701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Motivation for a New In-Memory File System (</a:t>
            </a:r>
            <a:r>
              <a:rPr lang="en-US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4294967295"/>
          </p:nvPr>
        </p:nvSpPr>
        <p:spPr>
          <a:xfrm>
            <a:off x="883086" y="1782328"/>
            <a:ext cx="6999288" cy="64772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There are a number of existing </a:t>
            </a:r>
            <a:r>
              <a:rPr lang="en-US" altLang="zh-CN" dirty="0" smtClean="0"/>
              <a:t>memory allocators for NVM</a:t>
            </a:r>
            <a:r>
              <a:rPr lang="en-US" dirty="0" smtClean="0"/>
              <a:t>, but they have </a:t>
            </a:r>
            <a:r>
              <a:rPr lang="en-US" b="1" dirty="0" smtClean="0">
                <a:solidFill>
                  <a:schemeClr val="accent2"/>
                </a:solidFill>
              </a:rPr>
              <a:t>limitations</a:t>
            </a:r>
            <a:r>
              <a:rPr lang="en-US" dirty="0" smtClean="0"/>
              <a:t>!</a:t>
            </a:r>
            <a:endParaRPr 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617505"/>
              </p:ext>
            </p:extLst>
          </p:nvPr>
        </p:nvGraphicFramePr>
        <p:xfrm>
          <a:off x="883083" y="2838258"/>
          <a:ext cx="7221828" cy="31884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05457"/>
                <a:gridCol w="1805457"/>
                <a:gridCol w="1805457"/>
                <a:gridCol w="1805457"/>
              </a:tblGrid>
              <a:tr h="637694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Systems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Allocation </a:t>
                      </a:r>
                      <a:r>
                        <a:rPr lang="en-US" altLang="zh-CN" sz="1200" dirty="0" smtClean="0"/>
                        <a:t>performance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Wear-leveling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Total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Memory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Usage</a:t>
                      </a:r>
                      <a:r>
                        <a:rPr lang="zh-CN" altLang="en-US" sz="1200" dirty="0" smtClean="0"/>
                        <a:t> </a:t>
                      </a:r>
                      <a:endParaRPr lang="en-US" sz="1200" dirty="0"/>
                    </a:p>
                  </a:txBody>
                  <a:tcPr anchor="ctr"/>
                </a:tc>
              </a:tr>
              <a:tr h="637694">
                <a:tc>
                  <a:txBody>
                    <a:bodyPr/>
                    <a:lstStyle/>
                    <a:p>
                      <a:r>
                        <a:rPr lang="en-US" dirty="0" smtClean="0"/>
                        <a:t>NVMalloc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1(not fast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Support(not good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637694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nvm_malloc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637694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pmemalloc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637694">
                <a:tc>
                  <a:txBody>
                    <a:bodyPr/>
                    <a:lstStyle/>
                    <a:p>
                      <a:r>
                        <a:rPr lang="en-US" altLang="zh-CN" b="1" dirty="0" err="1" smtClean="0">
                          <a:solidFill>
                            <a:srgbClr val="820000"/>
                          </a:solidFill>
                        </a:rPr>
                        <a:t>Wamalloc</a:t>
                      </a:r>
                      <a:endParaRPr lang="en-US" altLang="zh-CN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  <a:endParaRPr lang="en-US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</a:t>
                      </a:r>
                      <a:r>
                        <a:rPr lang="en-US" altLang="zh-CN" b="1" baseline="0" dirty="0" smtClean="0">
                          <a:solidFill>
                            <a:srgbClr val="82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best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内容占位符 4"/>
          <p:cNvSpPr txBox="1">
            <a:spLocks/>
          </p:cNvSpPr>
          <p:nvPr/>
        </p:nvSpPr>
        <p:spPr>
          <a:xfrm>
            <a:off x="-572495" y="2448202"/>
            <a:ext cx="6999288" cy="647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sz="1600" dirty="0" smtClean="0"/>
              <a:t>Larger number means poorer performance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080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4464" y="1929811"/>
            <a:ext cx="4068266" cy="4426540"/>
          </a:xfrm>
        </p:spPr>
        <p:txBody>
          <a:bodyPr/>
          <a:lstStyle/>
          <a:p>
            <a:r>
              <a:rPr kumimoji="1" lang="en-US" altLang="zh-CN" dirty="0" err="1" smtClean="0"/>
              <a:t>Desgin</a:t>
            </a:r>
            <a:r>
              <a:rPr kumimoji="1" lang="en-US" altLang="zh-CN" dirty="0" smtClean="0"/>
              <a:t> Principles:</a:t>
            </a:r>
          </a:p>
          <a:p>
            <a:pPr lvl="1"/>
            <a:r>
              <a:rPr kumimoji="1" lang="en-US" altLang="zh-CN" dirty="0" smtClean="0"/>
              <a:t>Wear-leveling</a:t>
            </a:r>
          </a:p>
          <a:p>
            <a:pPr lvl="1"/>
            <a:r>
              <a:rPr kumimoji="1" lang="en-US" altLang="zh-CN" dirty="0" smtClean="0"/>
              <a:t>Low allocation latency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7814" y="1929811"/>
            <a:ext cx="4436566" cy="4041688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dirty="0" smtClean="0"/>
              <a:t>Design of </a:t>
            </a:r>
            <a:r>
              <a:rPr lang="en-US" dirty="0" err="1" smtClean="0"/>
              <a:t>Wamalloc</a:t>
            </a:r>
            <a:endParaRPr 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641698" y="6086466"/>
            <a:ext cx="20409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/>
              <a:t>Overall architecture </a:t>
            </a:r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7977" y="1499954"/>
            <a:ext cx="8017414" cy="4426540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/>
              <a:t>Chunk is the </a:t>
            </a:r>
            <a:r>
              <a:rPr lang="en-US" altLang="zh-CN" sz="2400" dirty="0" smtClean="0"/>
              <a:t>basic </a:t>
            </a:r>
            <a:r>
              <a:rPr lang="en-US" altLang="zh-CN" sz="2400" dirty="0"/>
              <a:t>unit that would be transferred between global heap and local heap </a:t>
            </a:r>
          </a:p>
          <a:p>
            <a:r>
              <a:rPr kumimoji="1" lang="en-US" altLang="zh-CN" sz="2400" dirty="0" smtClean="0"/>
              <a:t>Chunk can be divided into several blocks base on its size class</a:t>
            </a:r>
          </a:p>
          <a:p>
            <a:r>
              <a:rPr kumimoji="1" lang="en-US" altLang="zh-CN" sz="2400" dirty="0" smtClean="0"/>
              <a:t>Chunk size has a fixed value to simply the design of global heap</a:t>
            </a:r>
          </a:p>
          <a:p>
            <a:endParaRPr kumimoji="1" lang="en-US" altLang="zh-CN" sz="2400" dirty="0" smtClean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dirty="0" smtClean="0"/>
              <a:t>Design of </a:t>
            </a:r>
            <a:r>
              <a:rPr lang="en-US" dirty="0" err="1" smtClean="0"/>
              <a:t>Wamalloc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474" y="4379913"/>
            <a:ext cx="4699000" cy="2159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661741" y="6406391"/>
            <a:ext cx="16898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Chunk Structure</a:t>
            </a:r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899058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Local Heap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Local heap is maintained by each </a:t>
            </a:r>
            <a:r>
              <a:rPr lang="en-US" altLang="zh-CN" dirty="0" smtClean="0"/>
              <a:t>thread, which stores information to find the appropriate chunk </a:t>
            </a:r>
            <a:endParaRPr lang="en-US" altLang="zh-CN" dirty="0"/>
          </a:p>
          <a:p>
            <a:r>
              <a:rPr lang="en-US" altLang="zh-CN" dirty="0"/>
              <a:t>Every memory chunk in the local heap can be classified into five </a:t>
            </a:r>
            <a:r>
              <a:rPr lang="en-US" altLang="zh-CN" dirty="0" smtClean="0"/>
              <a:t>categories:</a:t>
            </a:r>
          </a:p>
          <a:p>
            <a:pPr lvl="1"/>
            <a:r>
              <a:rPr lang="en-US" altLang="zh-CN" dirty="0" smtClean="0"/>
              <a:t>in-use</a:t>
            </a:r>
          </a:p>
          <a:p>
            <a:pPr lvl="1"/>
            <a:r>
              <a:rPr lang="en-US" altLang="zh-CN" dirty="0" smtClean="0"/>
              <a:t>full</a:t>
            </a:r>
          </a:p>
          <a:p>
            <a:pPr lvl="1"/>
            <a:r>
              <a:rPr lang="en-US" altLang="zh-CN" dirty="0" smtClean="0"/>
              <a:t>waiting </a:t>
            </a:r>
          </a:p>
          <a:p>
            <a:pPr lvl="1"/>
            <a:r>
              <a:rPr lang="en-US" altLang="zh-CN" dirty="0"/>
              <a:t>n</a:t>
            </a:r>
            <a:r>
              <a:rPr lang="en-US" altLang="zh-CN" dirty="0" smtClean="0"/>
              <a:t>ot-available</a:t>
            </a:r>
          </a:p>
          <a:p>
            <a:pPr lvl="1"/>
            <a:r>
              <a:rPr lang="en-US" altLang="zh-CN" dirty="0" smtClean="0"/>
              <a:t>clean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47395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zhu_comnet">
      <a:dk1>
        <a:srgbClr val="000000"/>
      </a:dk1>
      <a:lt1>
        <a:srgbClr val="FFFFFF"/>
      </a:lt1>
      <a:dk2>
        <a:srgbClr val="00009E"/>
      </a:dk2>
      <a:lt2>
        <a:srgbClr val="A365D1"/>
      </a:lt2>
      <a:accent1>
        <a:srgbClr val="003760"/>
      </a:accent1>
      <a:accent2>
        <a:srgbClr val="C00000"/>
      </a:accent2>
      <a:accent3>
        <a:srgbClr val="FFC619"/>
      </a:accent3>
      <a:accent4>
        <a:srgbClr val="384C00"/>
      </a:accent4>
      <a:accent5>
        <a:srgbClr val="0070C0"/>
      </a:accent5>
      <a:accent6>
        <a:srgbClr val="212167"/>
      </a:accent6>
      <a:hlink>
        <a:srgbClr val="C00000"/>
      </a:hlink>
      <a:folHlink>
        <a:srgbClr val="00009E"/>
      </a:folHlink>
    </a:clrScheme>
    <a:fontScheme name="Font_Geo_雅黑">
      <a:majorFont>
        <a:latin typeface="Georgia"/>
        <a:ea typeface="微软雅黑"/>
        <a:cs typeface=""/>
      </a:majorFont>
      <a:minorFont>
        <a:latin typeface="Georg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wrap="none" anchor="ctr" anchorCtr="0">
        <a:noAutofit/>
      </a:bodyPr>
      <a:lstStyle>
        <a:defPPr marL="0" algn="ctr">
          <a:defRPr dirty="0"/>
        </a:defPPr>
      </a:lstStyle>
    </a:spDef>
    <a:txDef>
      <a:spPr>
        <a:noFill/>
      </a:spPr>
      <a:bodyPr wrap="none" rtlCol="0">
        <a:spAutoFit/>
      </a:bodyPr>
      <a:lstStyle>
        <a:defPPr algn="ctr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3943</TotalTime>
  <Words>735</Words>
  <Application>Microsoft Macintosh PowerPoint</Application>
  <PresentationFormat>全屏显示(4:3)</PresentationFormat>
  <Paragraphs>139</Paragraphs>
  <Slides>21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Arial</vt:lpstr>
      <vt:lpstr>Calibri</vt:lpstr>
      <vt:lpstr>Georgia</vt:lpstr>
      <vt:lpstr>Segoe UI</vt:lpstr>
      <vt:lpstr>Wingdings</vt:lpstr>
      <vt:lpstr>宋体</vt:lpstr>
      <vt:lpstr>微软雅黑</vt:lpstr>
      <vt:lpstr>Office 主题</vt:lpstr>
      <vt:lpstr>Wamalloc: An Efficient Wear-Aware Allocator for Non-Volatile Memory </vt:lpstr>
      <vt:lpstr>Content</vt:lpstr>
      <vt:lpstr>Emerging NVM Technology</vt:lpstr>
      <vt:lpstr>NVM in Memory System</vt:lpstr>
      <vt:lpstr>Motivation for a New Allocator for NVM</vt:lpstr>
      <vt:lpstr>Motivation for a New In-Memory File System (Cont’)</vt:lpstr>
      <vt:lpstr>PowerPoint 演示文稿</vt:lpstr>
      <vt:lpstr>PowerPoint 演示文稿</vt:lpstr>
      <vt:lpstr>Local Heap</vt:lpstr>
      <vt:lpstr>State Transition of Chunk</vt:lpstr>
      <vt:lpstr>Local Heap Structure</vt:lpstr>
      <vt:lpstr>Global Heap</vt:lpstr>
      <vt:lpstr>Design of Wamalloc(Cont’)</vt:lpstr>
      <vt:lpstr>Allocation/Deallocation   Algorithm of Wamalloc</vt:lpstr>
      <vt:lpstr> Pseudocode of Wamalloc</vt:lpstr>
      <vt:lpstr>Evaluation</vt:lpstr>
      <vt:lpstr>wear-leveling</vt:lpstr>
      <vt:lpstr>allocation performance</vt:lpstr>
      <vt:lpstr>total memory usage</vt:lpstr>
      <vt:lpstr>Conclusion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Microsoft Office 用户</cp:lastModifiedBy>
  <cp:revision>652</cp:revision>
  <dcterms:created xsi:type="dcterms:W3CDTF">2014-07-18T02:33:40Z</dcterms:created>
  <dcterms:modified xsi:type="dcterms:W3CDTF">2016-12-09T03:38:44Z</dcterms:modified>
</cp:coreProperties>
</file>